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2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99" r:id="rId11"/>
    <p:sldId id="301" r:id="rId12"/>
    <p:sldId id="298" r:id="rId13"/>
    <p:sldId id="304" r:id="rId14"/>
    <p:sldId id="303" r:id="rId15"/>
    <p:sldId id="300" r:id="rId16"/>
    <p:sldId id="302" r:id="rId17"/>
    <p:sldId id="305" r:id="rId18"/>
    <p:sldId id="306" r:id="rId19"/>
    <p:sldId id="263" r:id="rId20"/>
    <p:sldId id="265" r:id="rId21"/>
    <p:sldId id="297" r:id="rId22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4"/>
      <p:bold r:id="rId25"/>
      <p:italic r:id="rId26"/>
      <p:boldItalic r:id="rId27"/>
    </p:embeddedFont>
    <p:embeddedFont>
      <p:font typeface="Roboto Medium" panose="02000000000000000000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B5B4046-7D7C-4951-A427-F77EB5DD4958}">
  <a:tblStyle styleId="{CB5B4046-7D7C-4951-A427-F77EB5DD495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7"/>
      </p:cViewPr>
      <p:guideLst>
        <p:guide pos="5533"/>
        <p:guide pos="397"/>
        <p:guide orient="horz" pos="3240"/>
        <p:guide orient="horz"/>
        <p:guide orient="horz" pos="5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3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8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sv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3ce85d90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3ce85d90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>
          <a:extLst>
            <a:ext uri="{FF2B5EF4-FFF2-40B4-BE49-F238E27FC236}">
              <a16:creationId xmlns:a16="http://schemas.microsoft.com/office/drawing/2014/main" id="{8CF999F4-4516-D29F-8223-5446163C7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f29b9fb24_0_69:notes">
            <a:extLst>
              <a:ext uri="{FF2B5EF4-FFF2-40B4-BE49-F238E27FC236}">
                <a16:creationId xmlns:a16="http://schemas.microsoft.com/office/drawing/2014/main" id="{BF093DFD-C72C-6575-7AC6-1F09EC9877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f29b9fb24_0_69:notes">
            <a:extLst>
              <a:ext uri="{FF2B5EF4-FFF2-40B4-BE49-F238E27FC236}">
                <a16:creationId xmlns:a16="http://schemas.microsoft.com/office/drawing/2014/main" id="{1F05F73F-440E-FC65-35D3-5221518252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20894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>
          <a:extLst>
            <a:ext uri="{FF2B5EF4-FFF2-40B4-BE49-F238E27FC236}">
              <a16:creationId xmlns:a16="http://schemas.microsoft.com/office/drawing/2014/main" id="{9D916CCA-5C33-B0C0-87F4-38AB3FB7BC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f29b9fb24_0_69:notes">
            <a:extLst>
              <a:ext uri="{FF2B5EF4-FFF2-40B4-BE49-F238E27FC236}">
                <a16:creationId xmlns:a16="http://schemas.microsoft.com/office/drawing/2014/main" id="{00B35D13-3167-FB86-921F-43AE9822061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f29b9fb24_0_69:notes">
            <a:extLst>
              <a:ext uri="{FF2B5EF4-FFF2-40B4-BE49-F238E27FC236}">
                <a16:creationId xmlns:a16="http://schemas.microsoft.com/office/drawing/2014/main" id="{4A203669-DD75-DE62-4195-2EF0B339EB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83704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>
          <a:extLst>
            <a:ext uri="{FF2B5EF4-FFF2-40B4-BE49-F238E27FC236}">
              <a16:creationId xmlns:a16="http://schemas.microsoft.com/office/drawing/2014/main" id="{0E467085-14FF-71E8-FC8B-F4B0B3086C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f29b9fb24_0_69:notes">
            <a:extLst>
              <a:ext uri="{FF2B5EF4-FFF2-40B4-BE49-F238E27FC236}">
                <a16:creationId xmlns:a16="http://schemas.microsoft.com/office/drawing/2014/main" id="{00906A65-6C1D-0AD8-BD59-7DDC4110ED5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f29b9fb24_0_69:notes">
            <a:extLst>
              <a:ext uri="{FF2B5EF4-FFF2-40B4-BE49-F238E27FC236}">
                <a16:creationId xmlns:a16="http://schemas.microsoft.com/office/drawing/2014/main" id="{2EF2BBE2-6CD6-F86B-9900-BD98C225F24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32492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>
          <a:extLst>
            <a:ext uri="{FF2B5EF4-FFF2-40B4-BE49-F238E27FC236}">
              <a16:creationId xmlns:a16="http://schemas.microsoft.com/office/drawing/2014/main" id="{94679526-4724-988D-733A-A1D4A0CF87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f29b9fb24_0_69:notes">
            <a:extLst>
              <a:ext uri="{FF2B5EF4-FFF2-40B4-BE49-F238E27FC236}">
                <a16:creationId xmlns:a16="http://schemas.microsoft.com/office/drawing/2014/main" id="{037CED77-0EC2-81D4-CFD0-151FCC2C700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f29b9fb24_0_69:notes">
            <a:extLst>
              <a:ext uri="{FF2B5EF4-FFF2-40B4-BE49-F238E27FC236}">
                <a16:creationId xmlns:a16="http://schemas.microsoft.com/office/drawing/2014/main" id="{C736C908-B18A-9E4C-EC27-51639489F3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9380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>
          <a:extLst>
            <a:ext uri="{FF2B5EF4-FFF2-40B4-BE49-F238E27FC236}">
              <a16:creationId xmlns:a16="http://schemas.microsoft.com/office/drawing/2014/main" id="{434E0BFE-679F-5B6B-9967-A620CB171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f29b9fb24_0_69:notes">
            <a:extLst>
              <a:ext uri="{FF2B5EF4-FFF2-40B4-BE49-F238E27FC236}">
                <a16:creationId xmlns:a16="http://schemas.microsoft.com/office/drawing/2014/main" id="{CED163C6-A713-344C-C12F-A6A1B98077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f29b9fb24_0_69:notes">
            <a:extLst>
              <a:ext uri="{FF2B5EF4-FFF2-40B4-BE49-F238E27FC236}">
                <a16:creationId xmlns:a16="http://schemas.microsoft.com/office/drawing/2014/main" id="{21B6FE8E-1B1D-0B77-9806-406AF9BCE9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81027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>
          <a:extLst>
            <a:ext uri="{FF2B5EF4-FFF2-40B4-BE49-F238E27FC236}">
              <a16:creationId xmlns:a16="http://schemas.microsoft.com/office/drawing/2014/main" id="{A1FC1812-8EC7-D3E1-A8C9-BA562DF9DC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f29b9fb24_0_69:notes">
            <a:extLst>
              <a:ext uri="{FF2B5EF4-FFF2-40B4-BE49-F238E27FC236}">
                <a16:creationId xmlns:a16="http://schemas.microsoft.com/office/drawing/2014/main" id="{9FD71444-EF5B-BA5F-01CC-46BDF99520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f29b9fb24_0_69:notes">
            <a:extLst>
              <a:ext uri="{FF2B5EF4-FFF2-40B4-BE49-F238E27FC236}">
                <a16:creationId xmlns:a16="http://schemas.microsoft.com/office/drawing/2014/main" id="{51F87F11-CA33-6CC2-FB2E-7E51891FB6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79150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>
          <a:extLst>
            <a:ext uri="{FF2B5EF4-FFF2-40B4-BE49-F238E27FC236}">
              <a16:creationId xmlns:a16="http://schemas.microsoft.com/office/drawing/2014/main" id="{CFF9FDA7-6CC3-0501-7B6D-BDE2B9BD37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f29b9fb24_0_69:notes">
            <a:extLst>
              <a:ext uri="{FF2B5EF4-FFF2-40B4-BE49-F238E27FC236}">
                <a16:creationId xmlns:a16="http://schemas.microsoft.com/office/drawing/2014/main" id="{05ECCA36-FF70-1F88-E28C-D7A2F836EF0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f29b9fb24_0_69:notes">
            <a:extLst>
              <a:ext uri="{FF2B5EF4-FFF2-40B4-BE49-F238E27FC236}">
                <a16:creationId xmlns:a16="http://schemas.microsoft.com/office/drawing/2014/main" id="{7E26345D-441A-4278-1E0A-FF9C27B01C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43272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33ce85d903d_0_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33ce85d903d_0_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0f7d84ce1d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0f7d84ce1d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>
          <a:extLst>
            <a:ext uri="{FF2B5EF4-FFF2-40B4-BE49-F238E27FC236}">
              <a16:creationId xmlns:a16="http://schemas.microsoft.com/office/drawing/2014/main" id="{3585A5A9-B2D7-380A-46E0-B338F94F63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f29b9fb24_0_69:notes">
            <a:extLst>
              <a:ext uri="{FF2B5EF4-FFF2-40B4-BE49-F238E27FC236}">
                <a16:creationId xmlns:a16="http://schemas.microsoft.com/office/drawing/2014/main" id="{99FAC156-333E-C610-25E6-700F030C87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f29b9fb24_0_69:notes">
            <a:extLst>
              <a:ext uri="{FF2B5EF4-FFF2-40B4-BE49-F238E27FC236}">
                <a16:creationId xmlns:a16="http://schemas.microsoft.com/office/drawing/2014/main" id="{1C412CBB-78DC-784B-9110-55A18EFD31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15342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>
          <a:extLst>
            <a:ext uri="{FF2B5EF4-FFF2-40B4-BE49-F238E27FC236}">
              <a16:creationId xmlns:a16="http://schemas.microsoft.com/office/drawing/2014/main" id="{457D7C62-231B-A459-1D42-1E023866F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f29b9fb24_0_69:notes">
            <a:extLst>
              <a:ext uri="{FF2B5EF4-FFF2-40B4-BE49-F238E27FC236}">
                <a16:creationId xmlns:a16="http://schemas.microsoft.com/office/drawing/2014/main" id="{60127185-CDCC-BD30-0ADF-8FFE3AB16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f29b9fb24_0_69:notes">
            <a:extLst>
              <a:ext uri="{FF2B5EF4-FFF2-40B4-BE49-F238E27FC236}">
                <a16:creationId xmlns:a16="http://schemas.microsoft.com/office/drawing/2014/main" id="{07C291E2-7876-7D1F-EF01-3F9BB20D9A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8150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лок текст + картинка" type="title">
  <p:cSld name="TITL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495300" y="1493850"/>
            <a:ext cx="4424100" cy="21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71" name="Google Shape;7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3625" y="843000"/>
            <a:ext cx="3457500" cy="3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47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, фон градиент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604350" y="1999200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этапы процесса">
  <p:cSld name="CUSTOM_5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8" name="Google Shape;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80" name="Google Shape;8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sp>
        <p:nvSpPr>
          <p:cNvPr id="81" name="Google Shape;81;p19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9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9"/>
          <p:cNvSpPr txBox="1"/>
          <p:nvPr/>
        </p:nvSpPr>
        <p:spPr>
          <a:xfrm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9"/>
          <p:cNvSpPr txBox="1"/>
          <p:nvPr/>
        </p:nvSpPr>
        <p:spPr>
          <a:xfrm>
            <a:off x="2828343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640705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в 2 колонки ">
  <p:cSld name="CUSTOM_8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1" name="Google Shape;91;p20"/>
          <p:cNvGraphicFramePr/>
          <p:nvPr/>
        </p:nvGraphicFramePr>
        <p:xfrm>
          <a:off x="655650" y="174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{CB5B4046-7D7C-4951-A427-F77EB5DD4958}</a:tableStyleId>
              </a:tblPr>
              <a:tblGrid>
                <a:gridCol w="38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Описание эксперимента</a:t>
                      </a:r>
                      <a:r>
                        <a:rPr lang="ru" sz="1700" b="1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Технические детали</a:t>
                      </a:r>
                      <a:endParaRPr sz="17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175">
                <a:tc>
                  <a:txBody>
                    <a:bodyPr/>
                    <a:lstStyle/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Гипотеза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Целевая аудитория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Ожидаемый результат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Roboto"/>
                        <a:buChar char="●"/>
                      </a:pPr>
                      <a:r>
                        <a:rPr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Настройки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Метрики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сылка на источник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/>
        </p:nvSpPr>
        <p:spPr>
          <a:xfrm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добавьте ссылку на источник</a:t>
            </a:r>
            <a:endParaRPr sz="1100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подтемой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 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8" name="Google Shape;98;p23"/>
          <p:cNvGraphicFramePr/>
          <p:nvPr/>
        </p:nvGraphicFramePr>
        <p:xfrm>
          <a:off x="608700" y="15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{CB5B4046-7D7C-4951-A427-F77EB5DD4958}</a:tableStyleId>
              </a:tblPr>
              <a:tblGrid>
                <a:gridCol w="39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7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лашки + иллюстрация">
  <p:cSld name="SECTION_TITLE_AND_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24"/>
          <p:cNvSpPr/>
          <p:nvPr/>
        </p:nvSpPr>
        <p:spPr>
          <a:xfrm>
            <a:off x="791625" y="1039150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791625" y="1904882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791625" y="2770607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791625" y="3636339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900" y="1409075"/>
            <a:ext cx="2468700" cy="2468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блока">
  <p:cSld name="CUSTOM_7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/>
          <p:nvPr/>
        </p:nvSpPr>
        <p:spPr>
          <a:xfrm>
            <a:off x="932713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3436420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5940127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1073575" y="2074863"/>
            <a:ext cx="184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sz="1100"/>
          </a:p>
        </p:txBody>
      </p:sp>
      <p:sp>
        <p:nvSpPr>
          <p:cNvPr id="114" name="Google Shape;114;p26"/>
          <p:cNvSpPr txBox="1"/>
          <p:nvPr/>
        </p:nvSpPr>
        <p:spPr>
          <a:xfrm>
            <a:off x="3530920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  <p:sp>
        <p:nvSpPr>
          <p:cNvPr id="115" name="Google Shape;115;p26"/>
          <p:cNvSpPr txBox="1"/>
          <p:nvPr/>
        </p:nvSpPr>
        <p:spPr>
          <a:xfrm>
            <a:off x="6080975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пределение" type="title">
  <p:cSld name="TITL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7710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2" name="Google Shape;122;p28"/>
          <p:cNvSpPr txBox="1"/>
          <p:nvPr/>
        </p:nvSpPr>
        <p:spPr>
          <a:xfrm>
            <a:off x="549614" y="1802270"/>
            <a:ext cx="7636200" cy="31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>
                <a:solidFill>
                  <a:srgbClr val="9857F3"/>
                </a:solidFill>
                <a:latin typeface="Roboto"/>
                <a:ea typeface="Roboto"/>
                <a:cs typeface="Roboto"/>
                <a:sym typeface="Roboto"/>
              </a:rPr>
              <a:t>Определение</a:t>
            </a:r>
            <a:r>
              <a:rPr lang="ru" sz="24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– </a:t>
            </a:r>
            <a:r>
              <a:rPr lang="ru" sz="2400"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их типов данных, соглашений об именовании и правил проверки целостностей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+ картинка" type="tx">
  <p:cSld name="TITLE_AND_BOD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28" name="Google Shape;128;p30"/>
          <p:cNvSpPr txBox="1"/>
          <p:nvPr/>
        </p:nvSpPr>
        <p:spPr>
          <a:xfrm>
            <a:off x="630550" y="1572900"/>
            <a:ext cx="3906300" cy="17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Главная мысль </a:t>
            </a:r>
            <a:endParaRPr sz="3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слайда, тезис, определение</a:t>
            </a:r>
            <a:endParaRPr sz="3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9" name="Google Shape;129;p30"/>
          <p:cNvPicPr preferRelativeResize="0"/>
          <p:nvPr/>
        </p:nvPicPr>
        <p:blipFill rotWithShape="1">
          <a:blip r:embed="rId2">
            <a:alphaModFix/>
          </a:blip>
          <a:srcRect t="10742" b="10734"/>
          <a:stretch/>
        </p:blipFill>
        <p:spPr>
          <a:xfrm>
            <a:off x="5581050" y="867901"/>
            <a:ext cx="2868000" cy="31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3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34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8" name="Google Shape;138;p34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39" name="Google Shape;139;p3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6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8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9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39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0"/>
          <p:cNvSpPr/>
          <p:nvPr/>
        </p:nvSpPr>
        <p:spPr>
          <a:xfrm>
            <a:off x="362300" y="1364963"/>
            <a:ext cx="4748700" cy="35649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40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58" name="Google Shape;158;p40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500550" y="1783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41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162" name="Google Shape;162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2"/>
          <p:cNvSpPr txBox="1">
            <a:spLocks noGrp="1"/>
          </p:cNvSpPr>
          <p:nvPr>
            <p:ph type="title"/>
          </p:nvPr>
        </p:nvSpPr>
        <p:spPr>
          <a:xfrm>
            <a:off x="500550" y="2545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-синий">
  <p:cSld name="MAIN_POINT_2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6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../../../&#1052;&#1077;&#1076;&#1080;&#1072;_&#1060;&#1054;&#1058;&#1054;/&#1057;%20&#1090;&#1077;&#1083;&#1077;&#1092;&#1086;&#1085;&#1072;%20&#1057;&#1077;&#1088;&#1075;&#1077;&#1103;/2024.01-06/IMG_20240101_024844.jp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48"/>
          <p:cNvPicPr preferRelativeResize="0"/>
          <p:nvPr/>
        </p:nvPicPr>
        <p:blipFill rotWithShape="1">
          <a:blip r:embed="rId3">
            <a:alphaModFix/>
          </a:blip>
          <a:srcRect l="18598" r="18591"/>
          <a:stretch/>
        </p:blipFill>
        <p:spPr>
          <a:xfrm>
            <a:off x="-75950" y="-3216975"/>
            <a:ext cx="9408753" cy="8360474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48"/>
          <p:cNvSpPr txBox="1"/>
          <p:nvPr/>
        </p:nvSpPr>
        <p:spPr>
          <a:xfrm>
            <a:off x="433125" y="1534950"/>
            <a:ext cx="7584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Проектная работа</a:t>
            </a:r>
            <a:endParaRPr sz="45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6" name="Google Shape;186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48"/>
          <p:cNvSpPr/>
          <p:nvPr/>
        </p:nvSpPr>
        <p:spPr>
          <a:xfrm>
            <a:off x="629700" y="4138025"/>
            <a:ext cx="2920500" cy="426600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48"/>
          <p:cNvSpPr txBox="1"/>
          <p:nvPr/>
        </p:nvSpPr>
        <p:spPr>
          <a:xfrm>
            <a:off x="886050" y="4127375"/>
            <a:ext cx="24078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Архитектор 1С</a:t>
            </a:r>
            <a:endParaRPr sz="1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89" name="Google Shape;189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9723" y="3083693"/>
            <a:ext cx="1548451" cy="16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>
          <a:extLst>
            <a:ext uri="{FF2B5EF4-FFF2-40B4-BE49-F238E27FC236}">
              <a16:creationId xmlns:a16="http://schemas.microsoft.com/office/drawing/2014/main" id="{1FAA0873-1311-6FFF-AD08-069754391E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4">
            <a:extLst>
              <a:ext uri="{FF2B5EF4-FFF2-40B4-BE49-F238E27FC236}">
                <a16:creationId xmlns:a16="http://schemas.microsoft.com/office/drawing/2014/main" id="{02AFB03C-6552-1205-9B09-48D9AC873D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Подача заявки на изменение</a:t>
            </a:r>
            <a:br>
              <a:rPr lang="ru" sz="3000" dirty="0"/>
            </a:br>
            <a:r>
              <a:rPr lang="ru" sz="2000" dirty="0"/>
              <a:t>Встраивается в виде расширения в любую* конфигурацию 1С</a:t>
            </a:r>
            <a:endParaRPr sz="2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30B1A46-3FB2-3553-5B26-95145F959D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9087" y="1220276"/>
            <a:ext cx="6372013" cy="2440033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2A71E8A-0710-961F-CCA3-EE4A6F64BD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675" y="2919058"/>
            <a:ext cx="5706450" cy="2036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300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>
          <a:extLst>
            <a:ext uri="{FF2B5EF4-FFF2-40B4-BE49-F238E27FC236}">
              <a16:creationId xmlns:a16="http://schemas.microsoft.com/office/drawing/2014/main" id="{A1318F91-3098-DDD2-4BDB-01BAC3F562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4">
            <a:extLst>
              <a:ext uri="{FF2B5EF4-FFF2-40B4-BE49-F238E27FC236}">
                <a16:creationId xmlns:a16="http://schemas.microsoft.com/office/drawing/2014/main" id="{D3DE5D44-C2E0-58DF-7667-09A6A38DCC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Обмен данными</a:t>
            </a:r>
            <a:endParaRPr sz="3000" dirty="0"/>
          </a:p>
        </p:txBody>
      </p:sp>
      <p:sp>
        <p:nvSpPr>
          <p:cNvPr id="4" name="Google Shape;242;p54">
            <a:extLst>
              <a:ext uri="{FF2B5EF4-FFF2-40B4-BE49-F238E27FC236}">
                <a16:creationId xmlns:a16="http://schemas.microsoft.com/office/drawing/2014/main" id="{73CEE786-D719-6B6B-A9B7-09AE91BBCE61}"/>
              </a:ext>
            </a:extLst>
          </p:cNvPr>
          <p:cNvSpPr txBox="1">
            <a:spLocks/>
          </p:cNvSpPr>
          <p:nvPr/>
        </p:nvSpPr>
        <p:spPr>
          <a:xfrm>
            <a:off x="5035369" y="966773"/>
            <a:ext cx="4108631" cy="459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ru-RU" sz="2000" dirty="0"/>
              <a:t>Настройки на «клиенте»</a:t>
            </a:r>
          </a:p>
        </p:txBody>
      </p:sp>
      <p:sp>
        <p:nvSpPr>
          <p:cNvPr id="7" name="Google Shape;242;p54">
            <a:extLst>
              <a:ext uri="{FF2B5EF4-FFF2-40B4-BE49-F238E27FC236}">
                <a16:creationId xmlns:a16="http://schemas.microsoft.com/office/drawing/2014/main" id="{EC613241-A829-125E-501A-E17325474F9C}"/>
              </a:ext>
            </a:extLst>
          </p:cNvPr>
          <p:cNvSpPr txBox="1">
            <a:spLocks/>
          </p:cNvSpPr>
          <p:nvPr/>
        </p:nvSpPr>
        <p:spPr>
          <a:xfrm>
            <a:off x="377700" y="971791"/>
            <a:ext cx="4108631" cy="459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ru-RU" sz="2000" dirty="0"/>
              <a:t>Настройки на «сервере»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3BA6250-E150-59B3-B692-73E0F5A9B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5648" y="1627856"/>
            <a:ext cx="4295502" cy="243706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10D70FC-6F43-CE63-6265-E2A5C1183D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189" y="1629983"/>
            <a:ext cx="4455998" cy="243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8510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>
          <a:extLst>
            <a:ext uri="{FF2B5EF4-FFF2-40B4-BE49-F238E27FC236}">
              <a16:creationId xmlns:a16="http://schemas.microsoft.com/office/drawing/2014/main" id="{84204993-A170-F229-A4CB-81C7098F55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4">
            <a:extLst>
              <a:ext uri="{FF2B5EF4-FFF2-40B4-BE49-F238E27FC236}">
                <a16:creationId xmlns:a16="http://schemas.microsoft.com/office/drawing/2014/main" id="{0F72F4DB-CA5A-4CE1-1EBE-DFF8BB4339F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Обмен данными - </a:t>
            </a:r>
            <a:r>
              <a:rPr lang="en-US" sz="3000" dirty="0"/>
              <a:t>RabbitMQ</a:t>
            </a:r>
            <a:endParaRPr sz="3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C245221-41C9-9913-A3D6-421E4147A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381" y="878674"/>
            <a:ext cx="8773237" cy="254583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12939FA-4AF2-C5D2-DDD7-3152724CE9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1626" y="3441620"/>
            <a:ext cx="3849248" cy="164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2839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>
          <a:extLst>
            <a:ext uri="{FF2B5EF4-FFF2-40B4-BE49-F238E27FC236}">
              <a16:creationId xmlns:a16="http://schemas.microsoft.com/office/drawing/2014/main" id="{A86468A2-DDBF-0D0D-0493-ADBA81DD1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4">
            <a:extLst>
              <a:ext uri="{FF2B5EF4-FFF2-40B4-BE49-F238E27FC236}">
                <a16:creationId xmlns:a16="http://schemas.microsoft.com/office/drawing/2014/main" id="{E76BE5FA-A2A3-9541-5D01-3F76CA8D303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Работа с заявками в «Трекере»</a:t>
            </a:r>
            <a:br>
              <a:rPr lang="ru" sz="3000" dirty="0"/>
            </a:br>
            <a:r>
              <a:rPr lang="ru" sz="2000" dirty="0"/>
              <a:t>Форма «Мои задачи»</a:t>
            </a:r>
            <a:br>
              <a:rPr lang="ru" sz="3000" dirty="0"/>
            </a:br>
            <a:endParaRPr sz="3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65BFB84-CC5E-55A2-3577-6E1CDF27E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058" y="1360561"/>
            <a:ext cx="7075884" cy="3604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6171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>
          <a:extLst>
            <a:ext uri="{FF2B5EF4-FFF2-40B4-BE49-F238E27FC236}">
              <a16:creationId xmlns:a16="http://schemas.microsoft.com/office/drawing/2014/main" id="{F268FC73-7D75-7C0A-44CF-D52644002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4">
            <a:extLst>
              <a:ext uri="{FF2B5EF4-FFF2-40B4-BE49-F238E27FC236}">
                <a16:creationId xmlns:a16="http://schemas.microsoft.com/office/drawing/2014/main" id="{3EA75316-7EA3-E33E-29F9-D42B60E76D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Работа с заявками в «Трекере»</a:t>
            </a:r>
            <a:br>
              <a:rPr lang="ru" sz="3000" dirty="0"/>
            </a:br>
            <a:r>
              <a:rPr lang="ru" sz="2000" dirty="0"/>
              <a:t>Форма заявки</a:t>
            </a:r>
            <a:endParaRPr sz="2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BD9D4C5-6361-426F-3C8D-04561FA64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209" y="1286404"/>
            <a:ext cx="7407581" cy="3642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01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>
          <a:extLst>
            <a:ext uri="{FF2B5EF4-FFF2-40B4-BE49-F238E27FC236}">
              <a16:creationId xmlns:a16="http://schemas.microsoft.com/office/drawing/2014/main" id="{585CA3F1-F27D-FCF4-E02F-93B82D8C71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4">
            <a:extLst>
              <a:ext uri="{FF2B5EF4-FFF2-40B4-BE49-F238E27FC236}">
                <a16:creationId xmlns:a16="http://schemas.microsoft.com/office/drawing/2014/main" id="{E2F80657-9658-B517-1E47-B0AA8FEFC1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Метрики и </a:t>
            </a:r>
            <a:r>
              <a:rPr lang="en-US" sz="3000" dirty="0"/>
              <a:t>APDEX</a:t>
            </a:r>
            <a:endParaRPr sz="3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8C5D557-AFCF-5C53-A3EF-E11020ED0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277" y="1107275"/>
            <a:ext cx="8685445" cy="3769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9555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>
          <a:extLst>
            <a:ext uri="{FF2B5EF4-FFF2-40B4-BE49-F238E27FC236}">
              <a16:creationId xmlns:a16="http://schemas.microsoft.com/office/drawing/2014/main" id="{8791CD14-0557-1EA4-47D0-ECBA5FFB91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4">
            <a:extLst>
              <a:ext uri="{FF2B5EF4-FFF2-40B4-BE49-F238E27FC236}">
                <a16:creationId xmlns:a16="http://schemas.microsoft.com/office/drawing/2014/main" id="{7340E0E1-944B-6574-ADCA-B6CD778B25F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Автотесты</a:t>
            </a:r>
            <a:endParaRPr sz="3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E8B1739-BDD4-840C-B9B7-81CC856AA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606" y="1028120"/>
            <a:ext cx="8571231" cy="3429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8642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5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/>
              <a:t>Выводы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251" name="Google Shape;251;p55"/>
          <p:cNvGraphicFramePr/>
          <p:nvPr>
            <p:extLst>
              <p:ext uri="{D42A27DB-BD31-4B8C-83A1-F6EECF244321}">
                <p14:modId xmlns:p14="http://schemas.microsoft.com/office/powerpoint/2010/main" val="3935463321"/>
              </p:ext>
            </p:extLst>
          </p:nvPr>
        </p:nvGraphicFramePr>
        <p:xfrm>
          <a:off x="609600" y="1182619"/>
          <a:ext cx="7239000" cy="3458344"/>
        </p:xfrm>
        <a:graphic>
          <a:graphicData uri="http://schemas.openxmlformats.org/drawingml/2006/table">
            <a:tbl>
              <a:tblPr>
                <a:noFill/>
                <a:tableStyleId>{CB5B4046-7D7C-4951-A427-F77EB5DD4958}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Все цели достигнуты, в том числе новый опыт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Проект занял 3-4 дня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Планы развития: 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- Переход с </a:t>
                      </a:r>
                      <a:r>
                        <a:rPr lang="en-US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RabbitMQ</a:t>
                      </a: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 </a:t>
                      </a:r>
                      <a:r>
                        <a:rPr lang="en-US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Kafka</a:t>
                      </a: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для более удобного запуска нового трекер-клиента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- Внедрение в Трекер подсистемы управления доступом для разделения доступа к объектам по назначенным ролям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- Реализация передачи файлов при подаче заявки для более полного описания изменения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57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274" name="Google Shape;274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8113" y="1616723"/>
            <a:ext cx="595986" cy="595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7" name="Google Shape;647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2"/>
            <a:ext cx="9144003" cy="5103318"/>
          </a:xfrm>
          <a:prstGeom prst="rect">
            <a:avLst/>
          </a:prstGeom>
          <a:noFill/>
          <a:ln>
            <a:noFill/>
          </a:ln>
        </p:spPr>
      </p:pic>
      <p:sp>
        <p:nvSpPr>
          <p:cNvPr id="648" name="Google Shape;648;p89"/>
          <p:cNvSpPr txBox="1"/>
          <p:nvPr/>
        </p:nvSpPr>
        <p:spPr>
          <a:xfrm>
            <a:off x="720000" y="696425"/>
            <a:ext cx="7130700" cy="31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5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Единственно верного </a:t>
            </a:r>
            <a:endParaRPr sz="4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5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решения не существует. </a:t>
            </a:r>
            <a:endParaRPr sz="4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5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Хотя существует </a:t>
            </a:r>
            <a:endParaRPr sz="4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5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много неверных.</a:t>
            </a:r>
            <a:endParaRPr sz="50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endParaRPr sz="25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649" name="Google Shape;649;p89"/>
          <p:cNvSpPr txBox="1"/>
          <p:nvPr/>
        </p:nvSpPr>
        <p:spPr>
          <a:xfrm>
            <a:off x="5527975" y="3851825"/>
            <a:ext cx="3416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Дэвид Акин, NASA</a:t>
            </a:r>
            <a:endParaRPr sz="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9"/>
          <p:cNvSpPr txBox="1">
            <a:spLocks noGrp="1"/>
          </p:cNvSpPr>
          <p:nvPr>
            <p:ph type="title"/>
          </p:nvPr>
        </p:nvSpPr>
        <p:spPr>
          <a:xfrm>
            <a:off x="744125" y="1415974"/>
            <a:ext cx="79353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195" name="Google Shape;19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062" y="3841075"/>
            <a:ext cx="545712" cy="54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75" y="3890890"/>
            <a:ext cx="537262" cy="53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50"/>
          <p:cNvSpPr txBox="1">
            <a:spLocks noGrp="1"/>
          </p:cNvSpPr>
          <p:nvPr>
            <p:ph type="title"/>
          </p:nvPr>
        </p:nvSpPr>
        <p:spPr>
          <a:xfrm>
            <a:off x="500550" y="313624"/>
            <a:ext cx="8520600" cy="1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Защита проекта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000" dirty="0"/>
              <a:t>Тема: Организация подачи и обработки заявок на изменение программ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02" name="Google Shape;202;p50">
            <a:hlinkClick r:id="rId3" action="ppaction://hlinkfile"/>
          </p:cNvPr>
          <p:cNvPicPr preferRelativeResize="0"/>
          <p:nvPr/>
        </p:nvPicPr>
        <p:blipFill>
          <a:blip r:embed="rId4"/>
          <a:srcRect t="17175" b="17175"/>
          <a:stretch/>
        </p:blipFill>
        <p:spPr>
          <a:xfrm>
            <a:off x="630000" y="2085726"/>
            <a:ext cx="2349900" cy="2318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3" name="Google Shape;203;p50"/>
          <p:cNvSpPr txBox="1"/>
          <p:nvPr/>
        </p:nvSpPr>
        <p:spPr>
          <a:xfrm>
            <a:off x="3899475" y="2336401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 b="1" dirty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Сергей Целиков</a:t>
            </a:r>
            <a:endParaRPr sz="2300" b="1" dirty="0">
              <a:solidFill>
                <a:srgbClr val="3F299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50"/>
          <p:cNvSpPr txBox="1"/>
          <p:nvPr/>
        </p:nvSpPr>
        <p:spPr>
          <a:xfrm>
            <a:off x="3899475" y="2893375"/>
            <a:ext cx="3193200" cy="664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dirty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Ведущий программист 1С 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К</a:t>
            </a:r>
            <a:r>
              <a:rPr lang="ru" sz="1300" dirty="0">
                <a:latin typeface="Roboto Medium"/>
                <a:ea typeface="Roboto Medium"/>
                <a:cs typeface="Roboto Medium"/>
                <a:sym typeface="Roboto Medium"/>
              </a:rPr>
              <a:t>омпания «Автомакон»</a:t>
            </a:r>
            <a:endParaRPr sz="1300" dirty="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51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210" name="Google Shape;210;p51"/>
          <p:cNvSpPr/>
          <p:nvPr/>
        </p:nvSpPr>
        <p:spPr>
          <a:xfrm>
            <a:off x="1138125" y="149130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" name="Google Shape;211;p51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2" name="Google Shape;212;p51"/>
          <p:cNvSpPr/>
          <p:nvPr/>
        </p:nvSpPr>
        <p:spPr>
          <a:xfrm>
            <a:off x="1138125" y="265167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3" name="Google Shape;213;p51"/>
          <p:cNvSpPr/>
          <p:nvPr/>
        </p:nvSpPr>
        <p:spPr>
          <a:xfrm>
            <a:off x="1138125" y="324622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4" name="Google Shape;214;p51"/>
          <p:cNvCxnSpPr>
            <a:stCxn id="210" idx="1"/>
            <a:endCxn id="211" idx="1"/>
          </p:cNvCxnSpPr>
          <p:nvPr/>
        </p:nvCxnSpPr>
        <p:spPr>
          <a:xfrm>
            <a:off x="1138125" y="167940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5" name="Google Shape;215;p51"/>
          <p:cNvCxnSpPr>
            <a:stCxn id="211" idx="1"/>
            <a:endCxn id="212" idx="1"/>
          </p:cNvCxnSpPr>
          <p:nvPr/>
        </p:nvCxnSpPr>
        <p:spPr>
          <a:xfrm>
            <a:off x="1138125" y="225959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6" name="Google Shape;216;p51"/>
          <p:cNvCxnSpPr>
            <a:stCxn id="212" idx="1"/>
            <a:endCxn id="213" idx="1"/>
          </p:cNvCxnSpPr>
          <p:nvPr/>
        </p:nvCxnSpPr>
        <p:spPr>
          <a:xfrm>
            <a:off x="1138125" y="2839776"/>
            <a:ext cx="600" cy="5946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51"/>
          <p:cNvCxnSpPr>
            <a:stCxn id="213" idx="1"/>
            <a:endCxn id="218" idx="1"/>
          </p:cNvCxnSpPr>
          <p:nvPr/>
        </p:nvCxnSpPr>
        <p:spPr>
          <a:xfrm>
            <a:off x="1138125" y="3434325"/>
            <a:ext cx="600" cy="5268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18" name="Google Shape;218;p51"/>
          <p:cNvSpPr/>
          <p:nvPr/>
        </p:nvSpPr>
        <p:spPr>
          <a:xfrm>
            <a:off x="1138137" y="377287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2"/>
          <p:cNvSpPr txBox="1"/>
          <p:nvPr/>
        </p:nvSpPr>
        <p:spPr>
          <a:xfrm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 dirty="0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24" name="Google Shape;224;p52"/>
          <p:cNvGraphicFramePr/>
          <p:nvPr>
            <p:extLst>
              <p:ext uri="{D42A27DB-BD31-4B8C-83A1-F6EECF244321}">
                <p14:modId xmlns:p14="http://schemas.microsoft.com/office/powerpoint/2010/main" val="3215221030"/>
              </p:ext>
            </p:extLst>
          </p:nvPr>
        </p:nvGraphicFramePr>
        <p:xfrm>
          <a:off x="952500" y="2272292"/>
          <a:ext cx="7239000" cy="2546327"/>
        </p:xfrm>
        <a:graphic>
          <a:graphicData uri="http://schemas.openxmlformats.org/drawingml/2006/table">
            <a:tbl>
              <a:tblPr>
                <a:noFill/>
                <a:tableStyleId>{CB5B4046-7D7C-4951-A427-F77EB5DD4958}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Подача заявки из любой программы 1С в компании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Создание программы «Трекер» (на платформе 1С) для отработки заявок на изменение с согласованием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Фиксация временных метрик отработки заявки на всех этапах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Анализ </a:t>
                      </a:r>
                      <a:r>
                        <a:rPr lang="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метрик отработки заявки методологией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APDEX </a:t>
                      </a:r>
                      <a:r>
                        <a:rPr lang="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 отчете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" sz="14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40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Ведение учета трудозатрат по заявкам</a:t>
                      </a:r>
                      <a:endParaRPr sz="140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5" name="Google Shape;225;p52"/>
          <p:cNvSpPr/>
          <p:nvPr/>
        </p:nvSpPr>
        <p:spPr>
          <a:xfrm>
            <a:off x="1628250" y="1386300"/>
            <a:ext cx="5887500" cy="662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Цель проекта: 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создать механизмы ведения заявок на изменение программ</a:t>
            </a:r>
            <a:endParaRPr sz="15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5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Какие технологии использовались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237" name="Google Shape;237;p53"/>
          <p:cNvGraphicFramePr/>
          <p:nvPr>
            <p:extLst>
              <p:ext uri="{D42A27DB-BD31-4B8C-83A1-F6EECF244321}">
                <p14:modId xmlns:p14="http://schemas.microsoft.com/office/powerpoint/2010/main" val="1357025368"/>
              </p:ext>
            </p:extLst>
          </p:nvPr>
        </p:nvGraphicFramePr>
        <p:xfrm>
          <a:off x="645319" y="1426624"/>
          <a:ext cx="7239000" cy="3061058"/>
        </p:xfrm>
        <a:graphic>
          <a:graphicData uri="http://schemas.openxmlformats.org/drawingml/2006/table">
            <a:tbl>
              <a:tblPr>
                <a:noFill/>
                <a:tableStyleId>{CB5B4046-7D7C-4951-A427-F77EB5DD4958}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Платформа 1С – для создания программы для отработки заявок на изменение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Расширения конфигурации 1С – для создания клиентского приложения для подачи заявок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Брокер сообщений 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RabbitMQ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– для обмена между клиентами и Трекером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Методология 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APDEX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– для анализа метрик отработки заявок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4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Docker – 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для оперативного развертывания 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RabbitMQ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4"/>
          <p:cNvSpPr txBox="1">
            <a:spLocks noGrp="1"/>
          </p:cNvSpPr>
          <p:nvPr>
            <p:ph type="title"/>
          </p:nvPr>
        </p:nvSpPr>
        <p:spPr>
          <a:xfrm>
            <a:off x="300039" y="330724"/>
            <a:ext cx="8843961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Схема </a:t>
            </a:r>
            <a:r>
              <a:rPr lang="en-US" sz="3000" dirty="0"/>
              <a:t>BPMN</a:t>
            </a:r>
            <a:br>
              <a:rPr lang="ru-RU" sz="3000" dirty="0"/>
            </a:br>
            <a:r>
              <a:rPr lang="ru-RU" sz="2000" dirty="0"/>
              <a:t>Р</a:t>
            </a:r>
            <a:r>
              <a:rPr lang="ru" sz="2000" dirty="0"/>
              <a:t>абота с заявками на изменение</a:t>
            </a:r>
            <a:endParaRPr sz="2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703AF3F-A31D-120F-A846-5D6C2BA3EA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367903" y="1178539"/>
            <a:ext cx="8708231" cy="387622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>
          <a:extLst>
            <a:ext uri="{FF2B5EF4-FFF2-40B4-BE49-F238E27FC236}">
              <a16:creationId xmlns:a16="http://schemas.microsoft.com/office/drawing/2014/main" id="{79C18CFA-9C41-6FE0-4AFA-FF59C9ED81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42;p54">
            <a:extLst>
              <a:ext uri="{FF2B5EF4-FFF2-40B4-BE49-F238E27FC236}">
                <a16:creationId xmlns:a16="http://schemas.microsoft.com/office/drawing/2014/main" id="{04BF6963-E0E8-E19D-593A-A9A41D1D40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Схема </a:t>
            </a:r>
            <a:r>
              <a:rPr lang="en-US" sz="3000" dirty="0"/>
              <a:t>C4</a:t>
            </a:r>
            <a:endParaRPr sz="3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CF7261D-A9AD-0825-6C0E-5FB1170F0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634" y="1243011"/>
            <a:ext cx="6612732" cy="313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575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>
          <a:extLst>
            <a:ext uri="{FF2B5EF4-FFF2-40B4-BE49-F238E27FC236}">
              <a16:creationId xmlns:a16="http://schemas.microsoft.com/office/drawing/2014/main" id="{00AEC34E-B4F1-E9C4-7B20-60AC652E4E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4">
            <a:extLst>
              <a:ext uri="{FF2B5EF4-FFF2-40B4-BE49-F238E27FC236}">
                <a16:creationId xmlns:a16="http://schemas.microsoft.com/office/drawing/2014/main" id="{35A35377-A9CF-D8B4-0C3C-362E24A156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/>
              <a:t>Схема </a:t>
            </a:r>
            <a:r>
              <a:rPr lang="en-US" sz="3000" dirty="0"/>
              <a:t>ER</a:t>
            </a:r>
            <a:endParaRPr sz="3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B2C504B-C67F-A97C-B547-7E319D64B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77580"/>
            <a:ext cx="9144000" cy="338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314701"/>
      </p:ext>
    </p:extLst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328</Words>
  <Application>Microsoft Office PowerPoint</Application>
  <PresentationFormat>Экран (16:9)</PresentationFormat>
  <Paragraphs>67</Paragraphs>
  <Slides>19</Slides>
  <Notes>19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19</vt:i4>
      </vt:variant>
    </vt:vector>
  </HeadingPairs>
  <TitlesOfParts>
    <vt:vector size="26" baseType="lpstr">
      <vt:lpstr>Roboto</vt:lpstr>
      <vt:lpstr>Courier New</vt:lpstr>
      <vt:lpstr>Roboto Medium</vt:lpstr>
      <vt:lpstr>Arial</vt:lpstr>
      <vt:lpstr>Светлая тема</vt:lpstr>
      <vt:lpstr>Светлая тема</vt:lpstr>
      <vt:lpstr>Светлая тема</vt:lpstr>
      <vt:lpstr>Презентация PowerPoint</vt:lpstr>
      <vt:lpstr>Меня хорошо видно &amp; слышно?</vt:lpstr>
      <vt:lpstr>Защита проекта Тема: Организация подачи и обработки заявок на изменение программ   </vt:lpstr>
      <vt:lpstr>План защиты</vt:lpstr>
      <vt:lpstr>Презентация PowerPoint</vt:lpstr>
      <vt:lpstr>Какие технологии использовались </vt:lpstr>
      <vt:lpstr>Схема BPMN Работа с заявками на изменение</vt:lpstr>
      <vt:lpstr>Схема C4</vt:lpstr>
      <vt:lpstr>Схема ER</vt:lpstr>
      <vt:lpstr>Подача заявки на изменение Встраивается в виде расширения в любую* конфигурацию 1С</vt:lpstr>
      <vt:lpstr>Обмен данными</vt:lpstr>
      <vt:lpstr>Обмен данными - RabbitMQ</vt:lpstr>
      <vt:lpstr>Работа с заявками в «Трекере» Форма «Мои задачи» </vt:lpstr>
      <vt:lpstr>Работа с заявками в «Трекере» Форма заявки</vt:lpstr>
      <vt:lpstr>Метрики и APDEX</vt:lpstr>
      <vt:lpstr>Автотесты</vt:lpstr>
      <vt:lpstr>Выводы </vt:lpstr>
      <vt:lpstr>Спасибо за внимание!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Целиков Сергей Геннадьевич</cp:lastModifiedBy>
  <cp:revision>12</cp:revision>
  <dcterms:modified xsi:type="dcterms:W3CDTF">2025-03-20T06:46:38Z</dcterms:modified>
</cp:coreProperties>
</file>